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90" d="100"/>
          <a:sy n="90" d="100"/>
        </p:scale>
        <p:origin x="232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5B97B-3107-4772-6364-D681EA9659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6E15EE-285C-8C2E-FD50-6EBD241374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A0950A-9448-617E-7A4E-5B03F4571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6782-E2A5-BE4D-AEAC-3CA7F36882E8}" type="datetimeFigureOut">
              <a:rPr lang="en-US" smtClean="0"/>
              <a:t>6/7/22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F3DAD-F145-A96D-5D96-4F123B1D6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F2206-059B-DB40-0E6F-3228A9A37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2D9E-69F1-9F4D-A6CD-B2B6916C5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803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70A5A-2EE3-367A-1294-5CA86E296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6FB848-2CB7-E5FF-F4C8-C7B1CD9CEC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61E7B-8698-BCEA-6E11-43B4F3893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6782-E2A5-BE4D-AEAC-3CA7F36882E8}" type="datetimeFigureOut">
              <a:rPr lang="en-US" smtClean="0"/>
              <a:t>6/7/22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DEBB4-CF69-7A47-01A8-625DF2C04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8E41C-32D5-14AD-FFD9-46DD4131C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2D9E-69F1-9F4D-A6CD-B2B6916C5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939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CBD40D-7C24-2964-24D0-C7268745A7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33FC2B-F779-1737-B6CC-2AA44DABE1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C6A63-2AAA-A8B7-AD1F-29E600C02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6782-E2A5-BE4D-AEAC-3CA7F36882E8}" type="datetimeFigureOut">
              <a:rPr lang="en-US" smtClean="0"/>
              <a:t>6/7/22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6624F-E779-4446-290D-1B18E66A7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08F19-1812-05F2-6BA6-E4A20732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2D9E-69F1-9F4D-A6CD-B2B6916C5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39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620D2-6967-1218-A791-9AE195C60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79D64-CDC1-0FAB-0125-2977EF68B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A41DE-3BBB-0BFA-C4BA-4F0A4BC20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6782-E2A5-BE4D-AEAC-3CA7F36882E8}" type="datetimeFigureOut">
              <a:rPr lang="en-US" smtClean="0"/>
              <a:t>6/7/22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644F4-8849-885F-4F92-3F1303FFF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0FF4B-E05F-E833-2E08-FD610B36F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2D9E-69F1-9F4D-A6CD-B2B6916C5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702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DC92F-1206-C2D1-629B-91DEF65ED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E868B-0DD4-3FC8-4A13-9D898A68E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C513D-DC88-D0B3-3A86-F70AAB9FE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6782-E2A5-BE4D-AEAC-3CA7F36882E8}" type="datetimeFigureOut">
              <a:rPr lang="en-US" smtClean="0"/>
              <a:t>6/7/22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5E2C0-D417-E864-86DC-D8F00DE81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EB572-673C-B641-8CBD-E5FCFB127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2D9E-69F1-9F4D-A6CD-B2B6916C5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416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F6AC9-CF13-BEE0-00E8-7F858F156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576F5-9FFD-840E-CAB4-8DAA78A5C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492538-6B25-9169-117B-AD99070A0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80B697-1B57-779C-1FD4-55DFC6586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6782-E2A5-BE4D-AEAC-3CA7F36882E8}" type="datetimeFigureOut">
              <a:rPr lang="en-US" smtClean="0"/>
              <a:t>6/7/22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8986C4-ACC6-DDCB-7B37-ACA2239DF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13CE52-F05D-F242-DA02-97C6CADB2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2D9E-69F1-9F4D-A6CD-B2B6916C5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982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CD94-10EA-0406-D422-9293EEBA9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ED826-AB72-64B8-9913-C00BBD0A8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340E57-C9FD-1CF1-EE49-EE3E5931E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0523BA-7623-BB9A-DC30-9E53697655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031174-61A0-D370-7CC9-3E7CE69C8A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0A222B-09E4-084E-374A-79F233B34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6782-E2A5-BE4D-AEAC-3CA7F36882E8}" type="datetimeFigureOut">
              <a:rPr lang="en-US" smtClean="0"/>
              <a:t>6/7/22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92CA7F-7C12-6A42-3DCE-F5F308E82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3322DA-55E3-6816-291B-7074B67B1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2D9E-69F1-9F4D-A6CD-B2B6916C5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100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841A8-A968-82A2-9638-36D76D856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F0FC92-65BD-6470-24A2-F3E1474B0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6782-E2A5-BE4D-AEAC-3CA7F36882E8}" type="datetimeFigureOut">
              <a:rPr lang="en-US" smtClean="0"/>
              <a:t>6/7/22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63781C-D1EA-C25E-D15A-A850CCC58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36C614-690E-AA87-13D4-8E8F5685D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2D9E-69F1-9F4D-A6CD-B2B6916C5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05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149A7B-5F05-703E-8535-B76331B05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6782-E2A5-BE4D-AEAC-3CA7F36882E8}" type="datetimeFigureOut">
              <a:rPr lang="en-US" smtClean="0"/>
              <a:t>6/7/22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B6A69A-A66A-F370-EF84-92ED64C6D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47BA8-E82D-969C-D29A-0E5B8BB65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2D9E-69F1-9F4D-A6CD-B2B6916C5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10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BAE8F-6967-A416-481D-33EF96D44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3A1AE-6409-9735-C90C-36F936C45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A06041-DD6B-6937-F0EF-24C629582B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AAE3E-35EA-1735-002E-7A3FBD215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6782-E2A5-BE4D-AEAC-3CA7F36882E8}" type="datetimeFigureOut">
              <a:rPr lang="en-US" smtClean="0"/>
              <a:t>6/7/22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ECE0C5-146E-ACF8-207B-9C9338B14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140EFF-577C-7991-7DBC-20C5BC028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2D9E-69F1-9F4D-A6CD-B2B6916C5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45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6F924-F215-A2FE-1182-E45CE1B1C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FE9748-DA0D-AAC1-DE26-7A0F1DCF51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A53845-2156-CFEA-CEE8-87E818404D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25A914-0B32-8F3A-C1E5-0A5A71D3A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66782-E2A5-BE4D-AEAC-3CA7F36882E8}" type="datetimeFigureOut">
              <a:rPr lang="en-US" smtClean="0"/>
              <a:t>6/7/22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2ED30A-2469-0F40-A6C4-6F8C241DD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BBDF1E-EFA5-87FF-73AB-488D27321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52D9E-69F1-9F4D-A6CD-B2B6916C5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750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180C0B-57A4-05C8-1548-047281E71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EF9543-5249-8D42-5F68-D24D90BA5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412D7-7E64-FB01-661A-625B1A2DB2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66782-E2A5-BE4D-AEAC-3CA7F36882E8}" type="datetimeFigureOut">
              <a:rPr lang="en-US" smtClean="0"/>
              <a:t>6/7/22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122A4-21B9-53B9-A5FE-88E531DFE4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018FA-3B63-752C-1A26-5ABA4BD8D0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52D9E-69F1-9F4D-A6CD-B2B6916C5D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315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E53AFF-7CA1-31DD-D1A0-2686D8BF7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76" y="41367"/>
            <a:ext cx="9057503" cy="681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58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1A3627-76DF-3016-CEF8-D1A48A8A7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28" y="414337"/>
            <a:ext cx="11739544" cy="47720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34BDDA-593D-D4A8-F144-1FE35EC5FE6A}"/>
              </a:ext>
            </a:extLst>
          </p:cNvPr>
          <p:cNvSpPr/>
          <p:nvPr/>
        </p:nvSpPr>
        <p:spPr>
          <a:xfrm>
            <a:off x="226228" y="5997188"/>
            <a:ext cx="117395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212529"/>
                </a:solidFill>
                <a:latin typeface="PT Sans" panose="020B0503020203020204" pitchFamily="34" charset="77"/>
              </a:rPr>
              <a:t>Baken</a:t>
            </a:r>
            <a:r>
              <a:rPr lang="en-US" sz="1600" dirty="0">
                <a:solidFill>
                  <a:srgbClr val="212529"/>
                </a:solidFill>
                <a:latin typeface="PT Sans" panose="020B0503020203020204" pitchFamily="34" charset="77"/>
              </a:rPr>
              <a:t>, E. K., M. L. Collyer, A. </a:t>
            </a:r>
            <a:r>
              <a:rPr lang="en-US" sz="1600" dirty="0" err="1">
                <a:solidFill>
                  <a:srgbClr val="212529"/>
                </a:solidFill>
                <a:latin typeface="PT Sans" panose="020B0503020203020204" pitchFamily="34" charset="77"/>
              </a:rPr>
              <a:t>Kaliontzopoulou</a:t>
            </a:r>
            <a:r>
              <a:rPr lang="en-US" sz="1600" dirty="0">
                <a:solidFill>
                  <a:srgbClr val="212529"/>
                </a:solidFill>
                <a:latin typeface="PT Sans" panose="020B0503020203020204" pitchFamily="34" charset="77"/>
              </a:rPr>
              <a:t>, &amp; D. C. Adams. </a:t>
            </a:r>
            <a:r>
              <a:rPr lang="en-US" sz="1600" dirty="0" err="1">
                <a:solidFill>
                  <a:srgbClr val="212529"/>
                </a:solidFill>
                <a:latin typeface="PT Sans" panose="020B0503020203020204" pitchFamily="34" charset="77"/>
              </a:rPr>
              <a:t>geomorph</a:t>
            </a:r>
            <a:r>
              <a:rPr lang="en-US" sz="1600" dirty="0">
                <a:solidFill>
                  <a:srgbClr val="212529"/>
                </a:solidFill>
                <a:latin typeface="PT Sans" panose="020B0503020203020204" pitchFamily="34" charset="77"/>
              </a:rPr>
              <a:t> v4.0 and </a:t>
            </a:r>
            <a:r>
              <a:rPr lang="en-US" sz="1600" dirty="0" err="1">
                <a:solidFill>
                  <a:srgbClr val="212529"/>
                </a:solidFill>
                <a:latin typeface="PT Sans" panose="020B0503020203020204" pitchFamily="34" charset="77"/>
              </a:rPr>
              <a:t>gmShiny</a:t>
            </a:r>
            <a:r>
              <a:rPr lang="en-US" sz="1600" dirty="0">
                <a:solidFill>
                  <a:srgbClr val="212529"/>
                </a:solidFill>
                <a:latin typeface="PT Sans" panose="020B0503020203020204" pitchFamily="34" charset="77"/>
              </a:rPr>
              <a:t>: enhanced analytics and a new graphical interface for a comprehensive morphometric experience. Methods in Ecology and Evolution</a:t>
            </a:r>
            <a:r>
              <a:rPr lang="en-US" sz="1600" i="1" dirty="0">
                <a:solidFill>
                  <a:srgbClr val="212529"/>
                </a:solidFill>
                <a:latin typeface="PT Sans" panose="020B0503020203020204" pitchFamily="34" charset="77"/>
              </a:rPr>
              <a:t>, </a:t>
            </a:r>
            <a:r>
              <a:rPr lang="en-US" sz="1600" dirty="0">
                <a:solidFill>
                  <a:srgbClr val="212529"/>
                </a:solidFill>
                <a:latin typeface="PT Sans" panose="020B0503020203020204" pitchFamily="34" charset="77"/>
              </a:rPr>
              <a:t>12 (12), 2355-2363.</a:t>
            </a:r>
            <a:endParaRPr lang="en-US" sz="1600" dirty="0">
              <a:solidFill>
                <a:srgbClr val="000000"/>
              </a:solidFill>
              <a:latin typeface="PT Sans" panose="020B05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71095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E69DE81-2189-A732-E5B9-F9F2C3675CDE}"/>
              </a:ext>
            </a:extLst>
          </p:cNvPr>
          <p:cNvGrpSpPr/>
          <p:nvPr/>
        </p:nvGrpSpPr>
        <p:grpSpPr>
          <a:xfrm>
            <a:off x="3024186" y="765175"/>
            <a:ext cx="7034214" cy="3749675"/>
            <a:chOff x="809625" y="679450"/>
            <a:chExt cx="5143500" cy="266382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F9F5FB9-FB44-7226-C2F6-B5A64E4E4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9625" y="679450"/>
              <a:ext cx="5143500" cy="19558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02FDEDD-6A9D-7FB5-9AB1-C34F8D9F0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6777" y="2263775"/>
              <a:ext cx="4940300" cy="107950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75AE9CC-CFFE-8725-BFFC-438EC60523F6}"/>
              </a:ext>
            </a:extLst>
          </p:cNvPr>
          <p:cNvSpPr txBox="1"/>
          <p:nvPr/>
        </p:nvSpPr>
        <p:spPr>
          <a:xfrm>
            <a:off x="314324" y="2316460"/>
            <a:ext cx="23564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Before LMC</a:t>
            </a:r>
          </a:p>
          <a:p>
            <a:pPr algn="r"/>
            <a:endParaRPr lang="en-US" sz="2400" dirty="0"/>
          </a:p>
          <a:p>
            <a:pPr algn="r"/>
            <a:endParaRPr lang="en-US" sz="2400" dirty="0"/>
          </a:p>
          <a:p>
            <a:pPr algn="r"/>
            <a:r>
              <a:rPr lang="en-US" sz="2400" dirty="0"/>
              <a:t>After LMC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94F7B1-2B83-9902-C1C7-C63B35A64F15}"/>
              </a:ext>
            </a:extLst>
          </p:cNvPr>
          <p:cNvSpPr txBox="1"/>
          <p:nvPr/>
        </p:nvSpPr>
        <p:spPr>
          <a:xfrm>
            <a:off x="757238" y="4514850"/>
            <a:ext cx="103155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is a gross generalization – see below for more details – but the principle is sound!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ADC064-F86D-F541-63EB-531AE5944558}"/>
              </a:ext>
            </a:extLst>
          </p:cNvPr>
          <p:cNvSpPr/>
          <p:nvPr/>
        </p:nvSpPr>
        <p:spPr>
          <a:xfrm>
            <a:off x="226228" y="5997188"/>
            <a:ext cx="117395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212529"/>
                </a:solidFill>
                <a:latin typeface="PT Sans" panose="020B0503020203020204" pitchFamily="34" charset="77"/>
              </a:rPr>
              <a:t>Baken</a:t>
            </a:r>
            <a:r>
              <a:rPr lang="en-US" sz="1600" dirty="0">
                <a:solidFill>
                  <a:srgbClr val="212529"/>
                </a:solidFill>
                <a:latin typeface="PT Sans" panose="020B0503020203020204" pitchFamily="34" charset="77"/>
              </a:rPr>
              <a:t>, E. K., M. L. Collyer, A. </a:t>
            </a:r>
            <a:r>
              <a:rPr lang="en-US" sz="1600" dirty="0" err="1">
                <a:solidFill>
                  <a:srgbClr val="212529"/>
                </a:solidFill>
                <a:latin typeface="PT Sans" panose="020B0503020203020204" pitchFamily="34" charset="77"/>
              </a:rPr>
              <a:t>Kaliontzopoulou</a:t>
            </a:r>
            <a:r>
              <a:rPr lang="en-US" sz="1600" dirty="0">
                <a:solidFill>
                  <a:srgbClr val="212529"/>
                </a:solidFill>
                <a:latin typeface="PT Sans" panose="020B0503020203020204" pitchFamily="34" charset="77"/>
              </a:rPr>
              <a:t>, &amp; D. C. Adams. </a:t>
            </a:r>
            <a:r>
              <a:rPr lang="en-US" sz="1600" dirty="0" err="1">
                <a:solidFill>
                  <a:srgbClr val="212529"/>
                </a:solidFill>
                <a:latin typeface="PT Sans" panose="020B0503020203020204" pitchFamily="34" charset="77"/>
              </a:rPr>
              <a:t>geomorph</a:t>
            </a:r>
            <a:r>
              <a:rPr lang="en-US" sz="1600" dirty="0">
                <a:solidFill>
                  <a:srgbClr val="212529"/>
                </a:solidFill>
                <a:latin typeface="PT Sans" panose="020B0503020203020204" pitchFamily="34" charset="77"/>
              </a:rPr>
              <a:t> v4.0 and </a:t>
            </a:r>
            <a:r>
              <a:rPr lang="en-US" sz="1600" dirty="0" err="1">
                <a:solidFill>
                  <a:srgbClr val="212529"/>
                </a:solidFill>
                <a:latin typeface="PT Sans" panose="020B0503020203020204" pitchFamily="34" charset="77"/>
              </a:rPr>
              <a:t>gmShiny</a:t>
            </a:r>
            <a:r>
              <a:rPr lang="en-US" sz="1600" dirty="0">
                <a:solidFill>
                  <a:srgbClr val="212529"/>
                </a:solidFill>
                <a:latin typeface="PT Sans" panose="020B0503020203020204" pitchFamily="34" charset="77"/>
              </a:rPr>
              <a:t>: enhanced analytics and a new graphical interface for a comprehensive morphometric experience. Methods in Ecology and Evolution</a:t>
            </a:r>
            <a:r>
              <a:rPr lang="en-US" sz="1600" i="1" dirty="0">
                <a:solidFill>
                  <a:srgbClr val="212529"/>
                </a:solidFill>
                <a:latin typeface="PT Sans" panose="020B0503020203020204" pitchFamily="34" charset="77"/>
              </a:rPr>
              <a:t>, </a:t>
            </a:r>
            <a:r>
              <a:rPr lang="en-US" sz="1600" dirty="0">
                <a:solidFill>
                  <a:srgbClr val="212529"/>
                </a:solidFill>
                <a:latin typeface="PT Sans" panose="020B0503020203020204" pitchFamily="34" charset="77"/>
              </a:rPr>
              <a:t>12 (12), 2355-2363.</a:t>
            </a:r>
            <a:endParaRPr lang="en-US" sz="1600" dirty="0">
              <a:solidFill>
                <a:srgbClr val="000000"/>
              </a:solidFill>
              <a:latin typeface="PT Sans" panose="020B05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08991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ED7A8C-D51D-7D19-AECE-3D56CCBA5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289" y="1046972"/>
            <a:ext cx="9129711" cy="58110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64C29C-20DE-F262-6AF3-AA6B9CB049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02" r="47535" b="20406"/>
          <a:stretch/>
        </p:blipFill>
        <p:spPr>
          <a:xfrm>
            <a:off x="142874" y="0"/>
            <a:ext cx="3757614" cy="27393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22039F-CB9E-E65F-A1A0-D1F454334A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746" t="8502" b="20406"/>
          <a:stretch/>
        </p:blipFill>
        <p:spPr>
          <a:xfrm>
            <a:off x="142874" y="3177366"/>
            <a:ext cx="3529014" cy="304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67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D0C2EC-FA3E-E99A-CA64-F81332E96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340100" cy="210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36CBAF-0D42-0BF7-3018-7091D6EFC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88" y="2108200"/>
            <a:ext cx="2616543" cy="33122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55B0E-1C37-351B-94B6-D767EB096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38" y="5519988"/>
            <a:ext cx="4374292" cy="8592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7B02A9-3E5F-0C4B-5C76-A631953BDDB7}"/>
              </a:ext>
            </a:extLst>
          </p:cNvPr>
          <p:cNvSpPr/>
          <p:nvPr/>
        </p:nvSpPr>
        <p:spPr>
          <a:xfrm>
            <a:off x="247135" y="5894173"/>
            <a:ext cx="4287795" cy="296562"/>
          </a:xfrm>
          <a:prstGeom prst="rect">
            <a:avLst/>
          </a:prstGeom>
          <a:solidFill>
            <a:srgbClr val="FFFF00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BBAA17-523B-DBD6-D4A0-C5E76224F1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9750" y="0"/>
            <a:ext cx="4608033" cy="38451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B88D66-82A3-8243-EEBA-1B74F9F486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1427" y="3845182"/>
            <a:ext cx="3474075" cy="23623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73D1CD-5E3B-11AB-6C55-12BD4EB7E7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9762" y="1054100"/>
            <a:ext cx="3030150" cy="37489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35CEB6-8B7A-D361-B8AD-9E0E08D068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89762" y="292085"/>
            <a:ext cx="2743200" cy="533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6C38F3-1DCF-1F17-0071-B65D610F26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9762" y="4945519"/>
            <a:ext cx="2920824" cy="6520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2F8662-1B3A-B1D8-F12E-0B90344652A2}"/>
              </a:ext>
            </a:extLst>
          </p:cNvPr>
          <p:cNvSpPr txBox="1"/>
          <p:nvPr/>
        </p:nvSpPr>
        <p:spPr>
          <a:xfrm>
            <a:off x="8181999" y="5894173"/>
            <a:ext cx="3937914" cy="830997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Examples from Italian Journal of Zoology, Volume 71, Issue 1 (2004) </a:t>
            </a:r>
            <a:r>
              <a:rPr lang="en-US" sz="1600" i="1" dirty="0"/>
              <a:t>Proceedings of the Rome Geometric Morphometrics workshop</a:t>
            </a:r>
          </a:p>
        </p:txBody>
      </p:sp>
    </p:spTree>
    <p:extLst>
      <p:ext uri="{BB962C8B-B14F-4D97-AF65-F5344CB8AC3E}">
        <p14:creationId xmlns:p14="http://schemas.microsoft.com/office/powerpoint/2010/main" val="2081055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5B865D-5B3A-8A8A-A481-545E24EDD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92" y="3175686"/>
            <a:ext cx="2647844" cy="35807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E1A2ED-1AF9-3F0E-942C-E35870DA5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336" y="2814166"/>
            <a:ext cx="2872787" cy="30234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114A17-34D2-D0B0-FBB6-F4DB495F8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6261" y="262753"/>
            <a:ext cx="2437140" cy="18255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1BB1D7-F354-20ED-96AA-F21C3D6E3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8868" y="2088291"/>
            <a:ext cx="2490187" cy="45069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87ED0B-22D2-D45D-2FB3-CCCB9E67A2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9463" y="262753"/>
            <a:ext cx="3187779" cy="51028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CB83A4-E175-69E0-4564-43573D0FE9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5564950" cy="28791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7431A4-280C-1267-75EB-C0851090FED0}"/>
              </a:ext>
            </a:extLst>
          </p:cNvPr>
          <p:cNvSpPr txBox="1"/>
          <p:nvPr/>
        </p:nvSpPr>
        <p:spPr>
          <a:xfrm>
            <a:off x="5771738" y="5534561"/>
            <a:ext cx="3405504" cy="1323439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Examples from Italian Journal of Mammalogy, Volume 24, Issue 1 (2013) </a:t>
            </a:r>
            <a:r>
              <a:rPr lang="en-US" sz="1600" i="1" dirty="0"/>
              <a:t>Virtual Morphology and Evolutionary Morphometrics in the new millennium..</a:t>
            </a:r>
          </a:p>
        </p:txBody>
      </p:sp>
    </p:spTree>
    <p:extLst>
      <p:ext uri="{BB962C8B-B14F-4D97-AF65-F5344CB8AC3E}">
        <p14:creationId xmlns:p14="http://schemas.microsoft.com/office/powerpoint/2010/main" val="46237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1F7460-8DFA-64C2-D93F-A9931397F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" y="0"/>
            <a:ext cx="5251450" cy="2692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4CC6FC-5B3B-C828-39D2-E9898D59A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1474" y="291211"/>
            <a:ext cx="6721474" cy="31377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639B33-8BB0-078D-8DDA-9280110D0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55735"/>
            <a:ext cx="5257800" cy="31496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2B48056-B2CB-3E54-8F9E-5AA44FE622FF}"/>
              </a:ext>
            </a:extLst>
          </p:cNvPr>
          <p:cNvSpPr/>
          <p:nvPr/>
        </p:nvSpPr>
        <p:spPr>
          <a:xfrm>
            <a:off x="130175" y="2808010"/>
            <a:ext cx="4899025" cy="89376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Randomization of residuals in a permutation procedure (RRPP)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8D8354-C122-5768-FD5D-6DA5691D619B}"/>
                  </a:ext>
                </a:extLst>
              </p:cNvPr>
              <p:cNvSpPr txBox="1"/>
              <p:nvPr/>
            </p:nvSpPr>
            <p:spPr>
              <a:xfrm>
                <a:off x="5814884" y="3701773"/>
                <a:ext cx="4842606" cy="1292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10,000 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𝑝𝑒𝑟𝑚𝑢𝑡𝑎𝑡𝑖𝑜𝑛𝑠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× </m:t>
                      </m:r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𝑐𝑜𝑚𝑝𝑎𝑟𝑖𝑠𝑜𝑛𝑠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2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𝑚𝑜𝑑𝑒𝑙𝑠</m:t>
                      </m:r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=80,000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𝑐𝑎𝑙𝑐𝑢𝑙𝑎𝑡𝑖𝑜𝑛𝑠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𝐇𝐘</m:t>
                      </m:r>
                    </m:oMath>
                  </m:oMathPara>
                </a14:m>
                <a:endParaRPr lang="en-US" sz="2800" b="1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98D8354-C122-5768-FD5D-6DA5691D6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884" y="3701773"/>
                <a:ext cx="4842606" cy="1292662"/>
              </a:xfrm>
              <a:prstGeom prst="rect">
                <a:avLst/>
              </a:prstGeom>
              <a:blipFill>
                <a:blip r:embed="rId5"/>
                <a:stretch>
                  <a:fillRect l="-2350" t="-2913" r="-13577" b="-11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54FE490-A618-5375-A93C-1AC662E4E9B7}"/>
              </a:ext>
            </a:extLst>
          </p:cNvPr>
          <p:cNvSpPr txBox="1"/>
          <p:nvPr/>
        </p:nvSpPr>
        <p:spPr>
          <a:xfrm>
            <a:off x="6555828" y="5839971"/>
            <a:ext cx="54758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Collyer, M. L., </a:t>
            </a:r>
            <a:r>
              <a:rPr lang="en-US" sz="1600" dirty="0" err="1"/>
              <a:t>Sekora</a:t>
            </a:r>
            <a:r>
              <a:rPr lang="en-US" sz="1600" dirty="0"/>
              <a:t>, D. J., &amp; Adams, D. C. (2015). A method for analysis of phenotypic change for phenotypes described by high-dimensional data. Heredity, 115(4), 357-365.</a:t>
            </a:r>
          </a:p>
        </p:txBody>
      </p:sp>
    </p:spTree>
    <p:extLst>
      <p:ext uri="{BB962C8B-B14F-4D97-AF65-F5344CB8AC3E}">
        <p14:creationId xmlns:p14="http://schemas.microsoft.com/office/powerpoint/2010/main" val="3460973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B65A7BD6-950E-E963-45ED-88F90DACB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7" y="0"/>
            <a:ext cx="10944225" cy="678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453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906A00-B161-B49D-0669-D077BE95C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5" y="2562222"/>
            <a:ext cx="7756372" cy="32432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7CBA95-51B0-A7C4-5A18-5B495BC2C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288" y="54828"/>
            <a:ext cx="4875213" cy="2448636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0953341-EABA-99EF-3D79-B6C4B57309BD}"/>
              </a:ext>
            </a:extLst>
          </p:cNvPr>
          <p:cNvSpPr/>
          <p:nvPr/>
        </p:nvSpPr>
        <p:spPr>
          <a:xfrm>
            <a:off x="157157" y="5314947"/>
            <a:ext cx="3657600" cy="371475"/>
          </a:xfrm>
          <a:prstGeom prst="roundRect">
            <a:avLst/>
          </a:prstGeom>
          <a:solidFill>
            <a:schemeClr val="accent1">
              <a:alpha val="2436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140FB4-8FC0-A465-CCE2-6BF3E43CB585}"/>
              </a:ext>
            </a:extLst>
          </p:cNvPr>
          <p:cNvSpPr txBox="1"/>
          <p:nvPr/>
        </p:nvSpPr>
        <p:spPr>
          <a:xfrm>
            <a:off x="8084984" y="342811"/>
            <a:ext cx="4107015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No definition of what convergence means</a:t>
            </a:r>
          </a:p>
          <a:p>
            <a:endParaRPr lang="en-US" sz="2800" b="1" dirty="0">
              <a:solidFill>
                <a:srgbClr val="C00000"/>
              </a:solidFill>
            </a:endParaRPr>
          </a:p>
          <a:p>
            <a:r>
              <a:rPr lang="en-US" sz="2800" b="1" dirty="0">
                <a:solidFill>
                  <a:srgbClr val="C00000"/>
                </a:solidFill>
              </a:rPr>
              <a:t>Implied that like GPA without sliding landmarks, variation among landmarks decreases monotonically?</a:t>
            </a:r>
          </a:p>
          <a:p>
            <a:endParaRPr lang="en-US" sz="2800" b="1" dirty="0">
              <a:solidFill>
                <a:srgbClr val="C00000"/>
              </a:solidFill>
            </a:endParaRPr>
          </a:p>
          <a:p>
            <a:r>
              <a:rPr lang="en-US" sz="2800" b="1" dirty="0">
                <a:solidFill>
                  <a:srgbClr val="C00000"/>
                </a:solidFill>
              </a:rPr>
              <a:t>What do programs do?</a:t>
            </a:r>
          </a:p>
          <a:p>
            <a:r>
              <a:rPr lang="en-US" altLang="ja-JP" sz="2800" b="1" dirty="0">
                <a:solidFill>
                  <a:srgbClr val="C00000"/>
                </a:solidFill>
              </a:rPr>
              <a:t>         ¯\_(</a:t>
            </a:r>
            <a:r>
              <a:rPr lang="ja-JP" altLang="en-US" sz="2800" b="1">
                <a:solidFill>
                  <a:srgbClr val="C00000"/>
                </a:solidFill>
              </a:rPr>
              <a:t>ツ</a:t>
            </a:r>
            <a:r>
              <a:rPr lang="en-US" altLang="ja-JP" sz="2800" b="1" dirty="0">
                <a:solidFill>
                  <a:srgbClr val="C00000"/>
                </a:solidFill>
              </a:rPr>
              <a:t>)_/¯ </a:t>
            </a:r>
          </a:p>
          <a:p>
            <a:endParaRPr lang="en-US" sz="2800" b="1" dirty="0">
              <a:solidFill>
                <a:srgbClr val="C00000"/>
              </a:solidFill>
            </a:endParaRPr>
          </a:p>
          <a:p>
            <a:endParaRPr lang="en-US" sz="2800" b="1" dirty="0">
              <a:solidFill>
                <a:srgbClr val="C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574112-71F4-413D-5430-4DD6F6784BCC}"/>
              </a:ext>
            </a:extLst>
          </p:cNvPr>
          <p:cNvSpPr/>
          <p:nvPr/>
        </p:nvSpPr>
        <p:spPr>
          <a:xfrm>
            <a:off x="4730903" y="5972175"/>
            <a:ext cx="77563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Gunz, P., </a:t>
            </a:r>
            <a:r>
              <a:rPr lang="en-US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Mitteroecker</a:t>
            </a: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, P., &amp; Bookstein, F. L. (2005). </a:t>
            </a:r>
            <a:r>
              <a:rPr lang="en-US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Semilandmarks</a:t>
            </a: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 in three dimensions. In </a:t>
            </a:r>
            <a:r>
              <a:rPr lang="en-US" sz="1600" i="1" dirty="0">
                <a:solidFill>
                  <a:srgbClr val="222222"/>
                </a:solidFill>
                <a:latin typeface="Arial" panose="020B0604020202020204" pitchFamily="34" charset="0"/>
              </a:rPr>
              <a:t>Modern morphometrics in physical anthropology</a:t>
            </a: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 (pp. 73-98). Springer, Boston, MA.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14434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1D389C-7247-7DDF-150C-DB04E68FA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61" y="3826374"/>
            <a:ext cx="8658413" cy="1677987"/>
          </a:xfrm>
          <a:prstGeom prst="rect">
            <a:avLst/>
          </a:prstGeom>
        </p:spPr>
      </p:pic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88934D5C-BDE4-4D09-6333-BA0EA551A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2" y="210358"/>
            <a:ext cx="5037468" cy="31249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A84E5E-CB91-D194-24B3-F97CB5315AA7}"/>
              </a:ext>
            </a:extLst>
          </p:cNvPr>
          <p:cNvSpPr txBox="1"/>
          <p:nvPr/>
        </p:nvSpPr>
        <p:spPr>
          <a:xfrm>
            <a:off x="374980" y="2210787"/>
            <a:ext cx="2095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 template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BC777B-6343-DABD-80BE-3EA153C5AF92}"/>
              </a:ext>
            </a:extLst>
          </p:cNvPr>
          <p:cNvSpPr txBox="1"/>
          <p:nvPr/>
        </p:nvSpPr>
        <p:spPr>
          <a:xfrm>
            <a:off x="5746011" y="459304"/>
            <a:ext cx="31003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Wide data: 524 fixed LM, 500 semi-LM, 50 specimens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232A5-D171-8303-0F4B-6191B283A13C}"/>
              </a:ext>
            </a:extLst>
          </p:cNvPr>
          <p:cNvSpPr txBox="1"/>
          <p:nvPr/>
        </p:nvSpPr>
        <p:spPr>
          <a:xfrm>
            <a:off x="8920271" y="459304"/>
            <a:ext cx="31003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Long data: 20 fixed LM, 16 semi-LM, 5,000 specimens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09DFBB-B300-8111-9F93-E4A02958B343}"/>
              </a:ext>
            </a:extLst>
          </p:cNvPr>
          <p:cNvSpPr txBox="1"/>
          <p:nvPr/>
        </p:nvSpPr>
        <p:spPr>
          <a:xfrm>
            <a:off x="3929063" y="3557940"/>
            <a:ext cx="3700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Wide			Long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A786A-434E-5567-F210-673AC2E68850}"/>
              </a:ext>
            </a:extLst>
          </p:cNvPr>
          <p:cNvSpPr txBox="1"/>
          <p:nvPr/>
        </p:nvSpPr>
        <p:spPr>
          <a:xfrm>
            <a:off x="374980" y="5564510"/>
            <a:ext cx="84024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geomorph</a:t>
            </a:r>
            <a:r>
              <a:rPr lang="en-US" sz="1600" dirty="0"/>
              <a:t> 4.0 </a:t>
            </a:r>
            <a:r>
              <a:rPr lang="en-US" sz="1600" dirty="0" err="1"/>
              <a:t>gpagen</a:t>
            </a:r>
            <a:r>
              <a:rPr lang="en-US" sz="1600" dirty="0"/>
              <a:t> w/ PP	          44s			     113s	</a:t>
            </a:r>
          </a:p>
          <a:p>
            <a:endParaRPr lang="en-US" sz="1600" dirty="0"/>
          </a:p>
          <a:p>
            <a:r>
              <a:rPr lang="en-US" sz="1600" dirty="0"/>
              <a:t>Morpho 2.8 slider3d w/ PP	          76s			     53 m</a:t>
            </a:r>
            <a:r>
              <a:rPr lang="en-US" dirty="0"/>
              <a:t>	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43770-3433-166C-AF9C-B38637CD4925}"/>
              </a:ext>
            </a:extLst>
          </p:cNvPr>
          <p:cNvSpPr/>
          <p:nvPr/>
        </p:nvSpPr>
        <p:spPr>
          <a:xfrm>
            <a:off x="9081060" y="3982650"/>
            <a:ext cx="326003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212529"/>
                </a:solidFill>
                <a:latin typeface="PT Sans" panose="020B0503020203020204" pitchFamily="34" charset="77"/>
              </a:rPr>
              <a:t>Baken</a:t>
            </a:r>
            <a:r>
              <a:rPr lang="en-US" sz="1600" dirty="0">
                <a:solidFill>
                  <a:srgbClr val="212529"/>
                </a:solidFill>
                <a:latin typeface="PT Sans" panose="020B0503020203020204" pitchFamily="34" charset="77"/>
              </a:rPr>
              <a:t>, E. K., M. L. Collyer, A. </a:t>
            </a:r>
            <a:r>
              <a:rPr lang="en-US" sz="1600" dirty="0" err="1">
                <a:solidFill>
                  <a:srgbClr val="212529"/>
                </a:solidFill>
                <a:latin typeface="PT Sans" panose="020B0503020203020204" pitchFamily="34" charset="77"/>
              </a:rPr>
              <a:t>Kaliontzopoulou</a:t>
            </a:r>
            <a:r>
              <a:rPr lang="en-US" sz="1600" dirty="0">
                <a:solidFill>
                  <a:srgbClr val="212529"/>
                </a:solidFill>
                <a:latin typeface="PT Sans" panose="020B0503020203020204" pitchFamily="34" charset="77"/>
              </a:rPr>
              <a:t>, &amp; D. C. Adams. </a:t>
            </a:r>
            <a:r>
              <a:rPr lang="en-US" sz="1600" dirty="0" err="1">
                <a:solidFill>
                  <a:srgbClr val="212529"/>
                </a:solidFill>
                <a:latin typeface="PT Sans" panose="020B0503020203020204" pitchFamily="34" charset="77"/>
              </a:rPr>
              <a:t>geomorph</a:t>
            </a:r>
            <a:r>
              <a:rPr lang="en-US" sz="1600" dirty="0">
                <a:solidFill>
                  <a:srgbClr val="212529"/>
                </a:solidFill>
                <a:latin typeface="PT Sans" panose="020B0503020203020204" pitchFamily="34" charset="77"/>
              </a:rPr>
              <a:t> v4.0 and </a:t>
            </a:r>
            <a:r>
              <a:rPr lang="en-US" sz="1600" dirty="0" err="1">
                <a:solidFill>
                  <a:srgbClr val="212529"/>
                </a:solidFill>
                <a:latin typeface="PT Sans" panose="020B0503020203020204" pitchFamily="34" charset="77"/>
              </a:rPr>
              <a:t>gmShiny</a:t>
            </a:r>
            <a:r>
              <a:rPr lang="en-US" sz="1600" dirty="0">
                <a:solidFill>
                  <a:srgbClr val="212529"/>
                </a:solidFill>
                <a:latin typeface="PT Sans" panose="020B0503020203020204" pitchFamily="34" charset="77"/>
              </a:rPr>
              <a:t>: enhanced analytics and a new graphical interface for a comprehensive morphometric experience. Methods in Ecology and Evolution</a:t>
            </a:r>
            <a:r>
              <a:rPr lang="en-US" sz="1600" i="1" dirty="0">
                <a:solidFill>
                  <a:srgbClr val="212529"/>
                </a:solidFill>
                <a:latin typeface="PT Sans" panose="020B0503020203020204" pitchFamily="34" charset="77"/>
              </a:rPr>
              <a:t>, </a:t>
            </a:r>
            <a:r>
              <a:rPr lang="en-US" sz="1600" dirty="0">
                <a:solidFill>
                  <a:srgbClr val="212529"/>
                </a:solidFill>
                <a:latin typeface="PT Sans" panose="020B0503020203020204" pitchFamily="34" charset="77"/>
              </a:rPr>
              <a:t>12 (12), 2355-2363.</a:t>
            </a:r>
            <a:endParaRPr lang="en-US" sz="1600" dirty="0">
              <a:solidFill>
                <a:srgbClr val="000000"/>
              </a:solidFill>
              <a:latin typeface="PT Sans" panose="020B05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41773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1D389C-7247-7DDF-150C-DB04E68FA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61" y="3426318"/>
            <a:ext cx="8658413" cy="1677987"/>
          </a:xfrm>
          <a:prstGeom prst="rect">
            <a:avLst/>
          </a:prstGeom>
        </p:spPr>
      </p:pic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88934D5C-BDE4-4D09-6333-BA0EA551A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2" y="210358"/>
            <a:ext cx="4210051" cy="26116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A84E5E-CB91-D194-24B3-F97CB5315AA7}"/>
              </a:ext>
            </a:extLst>
          </p:cNvPr>
          <p:cNvSpPr txBox="1"/>
          <p:nvPr/>
        </p:nvSpPr>
        <p:spPr>
          <a:xfrm>
            <a:off x="374980" y="1804311"/>
            <a:ext cx="2095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Example template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BC777B-6343-DABD-80BE-3EA153C5AF92}"/>
              </a:ext>
            </a:extLst>
          </p:cNvPr>
          <p:cNvSpPr txBox="1"/>
          <p:nvPr/>
        </p:nvSpPr>
        <p:spPr>
          <a:xfrm>
            <a:off x="5746011" y="459304"/>
            <a:ext cx="31003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Wide data: 524 fixed LM, 500 semi-LM, 50 specimens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232A5-D171-8303-0F4B-6191B283A13C}"/>
              </a:ext>
            </a:extLst>
          </p:cNvPr>
          <p:cNvSpPr txBox="1"/>
          <p:nvPr/>
        </p:nvSpPr>
        <p:spPr>
          <a:xfrm>
            <a:off x="8920271" y="459304"/>
            <a:ext cx="31003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Long data: 20 fixed LM, 16 semi-LM, 5,000 specimens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09DFBB-B300-8111-9F93-E4A02958B343}"/>
              </a:ext>
            </a:extLst>
          </p:cNvPr>
          <p:cNvSpPr txBox="1"/>
          <p:nvPr/>
        </p:nvSpPr>
        <p:spPr>
          <a:xfrm>
            <a:off x="3929063" y="3157884"/>
            <a:ext cx="3700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Wide			Long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A786A-434E-5567-F210-673AC2E68850}"/>
              </a:ext>
            </a:extLst>
          </p:cNvPr>
          <p:cNvSpPr txBox="1"/>
          <p:nvPr/>
        </p:nvSpPr>
        <p:spPr>
          <a:xfrm>
            <a:off x="374980" y="5164454"/>
            <a:ext cx="84024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geomorph</a:t>
            </a:r>
            <a:r>
              <a:rPr lang="en-US" sz="1600" dirty="0"/>
              <a:t> 4.0 </a:t>
            </a:r>
            <a:r>
              <a:rPr lang="en-US" sz="1600" dirty="0" err="1"/>
              <a:t>gpagen</a:t>
            </a:r>
            <a:r>
              <a:rPr lang="en-US" sz="1600" dirty="0"/>
              <a:t> w/ PP	          44s			     113s	</a:t>
            </a:r>
          </a:p>
          <a:p>
            <a:endParaRPr lang="en-US" sz="1600" dirty="0"/>
          </a:p>
          <a:p>
            <a:r>
              <a:rPr lang="en-US" sz="1600" dirty="0"/>
              <a:t>Morpho 2.8 slider3d w/ PP	          76s			     53 m	</a:t>
            </a:r>
          </a:p>
          <a:p>
            <a:endParaRPr lang="en-US" sz="1600" dirty="0"/>
          </a:p>
          <a:p>
            <a:r>
              <a:rPr lang="en-US" sz="1600" dirty="0" err="1"/>
              <a:t>geomorph</a:t>
            </a:r>
            <a:r>
              <a:rPr lang="en-US" sz="1600" dirty="0"/>
              <a:t> 4.0 </a:t>
            </a:r>
            <a:r>
              <a:rPr lang="en-US" sz="1600" dirty="0" err="1"/>
              <a:t>gpagen</a:t>
            </a:r>
            <a:r>
              <a:rPr lang="en-US" sz="1600" dirty="0"/>
              <a:t> app BE, w/PP      34s			     28s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43770-3433-166C-AF9C-B38637CD4925}"/>
              </a:ext>
            </a:extLst>
          </p:cNvPr>
          <p:cNvSpPr/>
          <p:nvPr/>
        </p:nvSpPr>
        <p:spPr>
          <a:xfrm>
            <a:off x="9081060" y="3582594"/>
            <a:ext cx="326003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212529"/>
                </a:solidFill>
                <a:latin typeface="PT Sans" panose="020B0503020203020204" pitchFamily="34" charset="77"/>
              </a:rPr>
              <a:t>Baken</a:t>
            </a:r>
            <a:r>
              <a:rPr lang="en-US" sz="1600" dirty="0">
                <a:solidFill>
                  <a:srgbClr val="212529"/>
                </a:solidFill>
                <a:latin typeface="PT Sans" panose="020B0503020203020204" pitchFamily="34" charset="77"/>
              </a:rPr>
              <a:t>, E. K., M. L. Collyer, A. </a:t>
            </a:r>
            <a:r>
              <a:rPr lang="en-US" sz="1600" dirty="0" err="1">
                <a:solidFill>
                  <a:srgbClr val="212529"/>
                </a:solidFill>
                <a:latin typeface="PT Sans" panose="020B0503020203020204" pitchFamily="34" charset="77"/>
              </a:rPr>
              <a:t>Kaliontzopoulou</a:t>
            </a:r>
            <a:r>
              <a:rPr lang="en-US" sz="1600" dirty="0">
                <a:solidFill>
                  <a:srgbClr val="212529"/>
                </a:solidFill>
                <a:latin typeface="PT Sans" panose="020B0503020203020204" pitchFamily="34" charset="77"/>
              </a:rPr>
              <a:t>, &amp; D. C. Adams. </a:t>
            </a:r>
            <a:r>
              <a:rPr lang="en-US" sz="1600" dirty="0" err="1">
                <a:solidFill>
                  <a:srgbClr val="212529"/>
                </a:solidFill>
                <a:latin typeface="PT Sans" panose="020B0503020203020204" pitchFamily="34" charset="77"/>
              </a:rPr>
              <a:t>geomorph</a:t>
            </a:r>
            <a:r>
              <a:rPr lang="en-US" sz="1600" dirty="0">
                <a:solidFill>
                  <a:srgbClr val="212529"/>
                </a:solidFill>
                <a:latin typeface="PT Sans" panose="020B0503020203020204" pitchFamily="34" charset="77"/>
              </a:rPr>
              <a:t> v4.0 and </a:t>
            </a:r>
            <a:r>
              <a:rPr lang="en-US" sz="1600" dirty="0" err="1">
                <a:solidFill>
                  <a:srgbClr val="212529"/>
                </a:solidFill>
                <a:latin typeface="PT Sans" panose="020B0503020203020204" pitchFamily="34" charset="77"/>
              </a:rPr>
              <a:t>gmShiny</a:t>
            </a:r>
            <a:r>
              <a:rPr lang="en-US" sz="1600" dirty="0">
                <a:solidFill>
                  <a:srgbClr val="212529"/>
                </a:solidFill>
                <a:latin typeface="PT Sans" panose="020B0503020203020204" pitchFamily="34" charset="77"/>
              </a:rPr>
              <a:t>: enhanced analytics and a new graphical interface for a comprehensive morphometric experience. Methods in Ecology and Evolution</a:t>
            </a:r>
            <a:r>
              <a:rPr lang="en-US" sz="1600" i="1" dirty="0">
                <a:solidFill>
                  <a:srgbClr val="212529"/>
                </a:solidFill>
                <a:latin typeface="PT Sans" panose="020B0503020203020204" pitchFamily="34" charset="77"/>
              </a:rPr>
              <a:t>, </a:t>
            </a:r>
            <a:r>
              <a:rPr lang="en-US" sz="1600" dirty="0">
                <a:solidFill>
                  <a:srgbClr val="212529"/>
                </a:solidFill>
                <a:latin typeface="PT Sans" panose="020B0503020203020204" pitchFamily="34" charset="77"/>
              </a:rPr>
              <a:t>12 (12), 2355-2363.</a:t>
            </a:r>
            <a:endParaRPr lang="en-US" sz="1600" dirty="0">
              <a:solidFill>
                <a:srgbClr val="000000"/>
              </a:solidFill>
              <a:latin typeface="PT Sans" panose="020B05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17811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015390-3AC3-F9E3-7EC0-3123F779D1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02"/>
          <a:stretch/>
        </p:blipFill>
        <p:spPr>
          <a:xfrm>
            <a:off x="142875" y="0"/>
            <a:ext cx="6153300" cy="30289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9842E7-CDAC-6923-9118-515E01BC2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2538095"/>
            <a:ext cx="5486400" cy="40976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273996-6D6F-CC6D-C518-3427B8FCBAEC}"/>
              </a:ext>
            </a:extLst>
          </p:cNvPr>
          <p:cNvSpPr txBox="1"/>
          <p:nvPr/>
        </p:nvSpPr>
        <p:spPr>
          <a:xfrm>
            <a:off x="642938" y="3429000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Specimens following GPA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859B87-2708-92A5-E2CB-8C5E4DD847CF}"/>
              </a:ext>
            </a:extLst>
          </p:cNvPr>
          <p:cNvSpPr txBox="1"/>
          <p:nvPr/>
        </p:nvSpPr>
        <p:spPr>
          <a:xfrm>
            <a:off x="7739063" y="1738313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PCA on both data sets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7AC231-27F2-BE14-A830-6F8CE1D028AC}"/>
              </a:ext>
            </a:extLst>
          </p:cNvPr>
          <p:cNvSpPr/>
          <p:nvPr/>
        </p:nvSpPr>
        <p:spPr>
          <a:xfrm>
            <a:off x="142875" y="5339963"/>
            <a:ext cx="637222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212529"/>
                </a:solidFill>
                <a:latin typeface="PT Sans" panose="020B0503020203020204" pitchFamily="34" charset="77"/>
              </a:rPr>
              <a:t>Baken</a:t>
            </a:r>
            <a:r>
              <a:rPr lang="en-US" sz="1600" dirty="0">
                <a:solidFill>
                  <a:srgbClr val="212529"/>
                </a:solidFill>
                <a:latin typeface="PT Sans" panose="020B0503020203020204" pitchFamily="34" charset="77"/>
              </a:rPr>
              <a:t>, E. K., M. L. Collyer, A. </a:t>
            </a:r>
            <a:r>
              <a:rPr lang="en-US" sz="1600" dirty="0" err="1">
                <a:solidFill>
                  <a:srgbClr val="212529"/>
                </a:solidFill>
                <a:latin typeface="PT Sans" panose="020B0503020203020204" pitchFamily="34" charset="77"/>
              </a:rPr>
              <a:t>Kaliontzopoulou</a:t>
            </a:r>
            <a:r>
              <a:rPr lang="en-US" sz="1600" dirty="0">
                <a:solidFill>
                  <a:srgbClr val="212529"/>
                </a:solidFill>
                <a:latin typeface="PT Sans" panose="020B0503020203020204" pitchFamily="34" charset="77"/>
              </a:rPr>
              <a:t>, &amp; D. C. Adams. </a:t>
            </a:r>
            <a:r>
              <a:rPr lang="en-US" sz="1600" dirty="0" err="1">
                <a:solidFill>
                  <a:srgbClr val="212529"/>
                </a:solidFill>
                <a:latin typeface="PT Sans" panose="020B0503020203020204" pitchFamily="34" charset="77"/>
              </a:rPr>
              <a:t>geomorph</a:t>
            </a:r>
            <a:r>
              <a:rPr lang="en-US" sz="1600" dirty="0">
                <a:solidFill>
                  <a:srgbClr val="212529"/>
                </a:solidFill>
                <a:latin typeface="PT Sans" panose="020B0503020203020204" pitchFamily="34" charset="77"/>
              </a:rPr>
              <a:t> v4.0 and </a:t>
            </a:r>
            <a:r>
              <a:rPr lang="en-US" sz="1600" dirty="0" err="1">
                <a:solidFill>
                  <a:srgbClr val="212529"/>
                </a:solidFill>
                <a:latin typeface="PT Sans" panose="020B0503020203020204" pitchFamily="34" charset="77"/>
              </a:rPr>
              <a:t>gmShiny</a:t>
            </a:r>
            <a:r>
              <a:rPr lang="en-US" sz="1600" dirty="0">
                <a:solidFill>
                  <a:srgbClr val="212529"/>
                </a:solidFill>
                <a:latin typeface="PT Sans" panose="020B0503020203020204" pitchFamily="34" charset="77"/>
              </a:rPr>
              <a:t>: enhanced analytics and a new graphical interface for a comprehensive morphometric experience. Methods in Ecology and Evolution</a:t>
            </a:r>
            <a:r>
              <a:rPr lang="en-US" sz="1600" i="1" dirty="0">
                <a:solidFill>
                  <a:srgbClr val="212529"/>
                </a:solidFill>
                <a:latin typeface="PT Sans" panose="020B0503020203020204" pitchFamily="34" charset="77"/>
              </a:rPr>
              <a:t>, </a:t>
            </a:r>
            <a:r>
              <a:rPr lang="en-US" sz="1600" dirty="0">
                <a:solidFill>
                  <a:srgbClr val="212529"/>
                </a:solidFill>
                <a:latin typeface="PT Sans" panose="020B0503020203020204" pitchFamily="34" charset="77"/>
              </a:rPr>
              <a:t>12 (12), 2355-2363.</a:t>
            </a:r>
            <a:endParaRPr lang="en-US" sz="1600" dirty="0">
              <a:solidFill>
                <a:srgbClr val="000000"/>
              </a:solidFill>
              <a:latin typeface="PT Sans" panose="020B0503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17554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</TotalTime>
  <Words>616</Words>
  <Application>Microsoft Macintosh PowerPoint</Application>
  <PresentationFormat>Widescreen</PresentationFormat>
  <Paragraphs>42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PT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Collyer</dc:creator>
  <cp:lastModifiedBy>Michael Collyer</cp:lastModifiedBy>
  <cp:revision>12</cp:revision>
  <dcterms:created xsi:type="dcterms:W3CDTF">2022-06-02T13:46:57Z</dcterms:created>
  <dcterms:modified xsi:type="dcterms:W3CDTF">2022-06-08T01:52:59Z</dcterms:modified>
</cp:coreProperties>
</file>